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303" r:id="rId2"/>
    <p:sldId id="304" r:id="rId3"/>
    <p:sldId id="322" r:id="rId4"/>
    <p:sldId id="305" r:id="rId5"/>
    <p:sldId id="306" r:id="rId6"/>
    <p:sldId id="307" r:id="rId7"/>
    <p:sldId id="308" r:id="rId8"/>
    <p:sldId id="314" r:id="rId9"/>
    <p:sldId id="316" r:id="rId10"/>
    <p:sldId id="323" r:id="rId11"/>
    <p:sldId id="334" r:id="rId12"/>
    <p:sldId id="347" r:id="rId13"/>
    <p:sldId id="339" r:id="rId14"/>
    <p:sldId id="345" r:id="rId15"/>
    <p:sldId id="346" r:id="rId16"/>
    <p:sldId id="324" r:id="rId17"/>
    <p:sldId id="343" r:id="rId18"/>
  </p:sldIdLst>
  <p:sldSz cx="9144000" cy="6858000" type="screen4x3"/>
  <p:notesSz cx="9928225" cy="6669088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 baseline="-25000">
        <a:solidFill>
          <a:srgbClr val="003399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99FF"/>
    <a:srgbClr val="00CCFF"/>
    <a:srgbClr val="FF7C80"/>
    <a:srgbClr val="043277"/>
    <a:srgbClr val="043C64"/>
    <a:srgbClr val="043C77"/>
    <a:srgbClr val="023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19" autoAdjust="0"/>
    <p:restoredTop sz="87093" autoAdjust="0"/>
  </p:normalViewPr>
  <p:slideViewPr>
    <p:cSldViewPr>
      <p:cViewPr>
        <p:scale>
          <a:sx n="108" d="100"/>
          <a:sy n="108" d="100"/>
        </p:scale>
        <p:origin x="-253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mikulic\Documents\Book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ustede!$D$5</c:f>
              <c:strCache>
                <c:ptCount val="1"/>
                <c:pt idx="0">
                  <c:v>Osnovni skup opreme</c:v>
                </c:pt>
              </c:strCache>
            </c:strRef>
          </c:tx>
          <c:spPr>
            <a:ln>
              <a:solidFill>
                <a:srgbClr val="00337F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-1.40535812148988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738-4C99-A31D-4B7F418710BA}"/>
                </c:ext>
              </c:extLst>
            </c:dLbl>
            <c:dLbl>
              <c:idx val="7"/>
              <c:layout>
                <c:manualLayout>
                  <c:x val="-4.4817927170868344E-3"/>
                  <c:y val="-3.86473483409719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738-4C99-A31D-4B7F418710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ustede!$C$6:$C$13</c:f>
              <c:strCache>
                <c:ptCount val="8"/>
                <c:pt idx="0">
                  <c:v>Zagreb</c:v>
                </c:pt>
                <c:pt idx="1">
                  <c:v>Osijek</c:v>
                </c:pt>
                <c:pt idx="2">
                  <c:v>Sisak</c:v>
                </c:pt>
                <c:pt idx="3">
                  <c:v>Rijeka</c:v>
                </c:pt>
                <c:pt idx="4">
                  <c:v>Velika Gorica</c:v>
                </c:pt>
                <c:pt idx="5">
                  <c:v>Zaprešić</c:v>
                </c:pt>
                <c:pt idx="6">
                  <c:v>Samobor </c:v>
                </c:pt>
                <c:pt idx="7">
                  <c:v>Karlovac</c:v>
                </c:pt>
              </c:strCache>
            </c:strRef>
          </c:cat>
          <c:val>
            <c:numRef>
              <c:f>ustede!$D$6:$D$13</c:f>
              <c:numCache>
                <c:formatCode>General</c:formatCode>
                <c:ptCount val="8"/>
                <c:pt idx="0">
                  <c:v>-4.9000000000000004</c:v>
                </c:pt>
                <c:pt idx="1">
                  <c:v>5.4</c:v>
                </c:pt>
                <c:pt idx="2">
                  <c:v>4.7</c:v>
                </c:pt>
                <c:pt idx="3">
                  <c:v>83.3</c:v>
                </c:pt>
                <c:pt idx="4">
                  <c:v>89.7</c:v>
                </c:pt>
                <c:pt idx="5">
                  <c:v>30.5</c:v>
                </c:pt>
                <c:pt idx="6">
                  <c:v>138.6</c:v>
                </c:pt>
                <c:pt idx="7">
                  <c:v>-5.0999999999999996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738-4C99-A31D-4B7F418710BA}"/>
            </c:ext>
          </c:extLst>
        </c:ser>
        <c:ser>
          <c:idx val="1"/>
          <c:order val="1"/>
          <c:tx>
            <c:strRef>
              <c:f>ustede!$E$5</c:f>
              <c:strCache>
                <c:ptCount val="1"/>
                <c:pt idx="0">
                  <c:v>Maksimalni skup opreme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ustede!$C$6:$C$13</c:f>
              <c:strCache>
                <c:ptCount val="8"/>
                <c:pt idx="0">
                  <c:v>Zagreb</c:v>
                </c:pt>
                <c:pt idx="1">
                  <c:v>Osijek</c:v>
                </c:pt>
                <c:pt idx="2">
                  <c:v>Sisak</c:v>
                </c:pt>
                <c:pt idx="3">
                  <c:v>Rijeka</c:v>
                </c:pt>
                <c:pt idx="4">
                  <c:v>Velika Gorica</c:v>
                </c:pt>
                <c:pt idx="5">
                  <c:v>Zaprešić</c:v>
                </c:pt>
                <c:pt idx="6">
                  <c:v>Samobor </c:v>
                </c:pt>
                <c:pt idx="7">
                  <c:v>Karlovac</c:v>
                </c:pt>
              </c:strCache>
            </c:strRef>
          </c:cat>
          <c:val>
            <c:numRef>
              <c:f>ustede!$E$6:$E$13</c:f>
              <c:numCache>
                <c:formatCode>0.0</c:formatCode>
                <c:ptCount val="8"/>
                <c:pt idx="0">
                  <c:v>-32.799999999999997</c:v>
                </c:pt>
                <c:pt idx="1">
                  <c:v>-25.5</c:v>
                </c:pt>
                <c:pt idx="2">
                  <c:v>-26</c:v>
                </c:pt>
                <c:pt idx="3">
                  <c:v>29.5</c:v>
                </c:pt>
                <c:pt idx="4">
                  <c:v>34</c:v>
                </c:pt>
                <c:pt idx="5">
                  <c:v>-7.8</c:v>
                </c:pt>
                <c:pt idx="6">
                  <c:v>68.5</c:v>
                </c:pt>
                <c:pt idx="7">
                  <c:v>-33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738-4C99-A31D-4B7F41871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235520"/>
        <c:axId val="132813888"/>
      </c:barChart>
      <c:catAx>
        <c:axId val="13623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bg1">
              <a:lumMod val="65000"/>
            </a:schemeClr>
          </a:solidFill>
        </c:spPr>
        <c:txPr>
          <a:bodyPr/>
          <a:lstStyle/>
          <a:p>
            <a:pPr>
              <a:defRPr sz="900" b="1" baseline="0">
                <a:solidFill>
                  <a:schemeClr val="bg1"/>
                </a:solidFill>
              </a:defRPr>
            </a:pPr>
            <a:endParaRPr lang="en-US"/>
          </a:p>
        </c:txPr>
        <c:crossAx val="132813888"/>
        <c:crosses val="autoZero"/>
        <c:auto val="1"/>
        <c:lblAlgn val="ctr"/>
        <c:lblOffset val="100"/>
        <c:noMultiLvlLbl val="0"/>
      </c:catAx>
      <c:valAx>
        <c:axId val="132813888"/>
        <c:scaling>
          <c:orientation val="minMax"/>
          <c:max val="150"/>
          <c:min val="-4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6235520"/>
        <c:crosses val="autoZero"/>
        <c:crossBetween val="between"/>
      </c:valAx>
      <c:spPr>
        <a:ln w="12700">
          <a:solidFill>
            <a:srgbClr val="00337F"/>
          </a:solidFill>
        </a:ln>
      </c:spPr>
    </c:plotArea>
    <c:legend>
      <c:legendPos val="t"/>
      <c:layout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spPr>
    <a:ln w="12700">
      <a:solidFill>
        <a:srgbClr val="00337F"/>
      </a:solidFill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4125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334125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9EF702C-C305-47E1-AB17-F74765FAB53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1998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688" y="0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97238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168650"/>
            <a:ext cx="72802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Click to edit Master text styles</a:t>
            </a:r>
          </a:p>
          <a:p>
            <a:pPr lvl="1"/>
            <a:r>
              <a:rPr lang="hr-HR" noProof="0" smtClean="0"/>
              <a:t>Second level</a:t>
            </a:r>
          </a:p>
          <a:p>
            <a:pPr lvl="2"/>
            <a:r>
              <a:rPr lang="hr-HR" noProof="0" smtClean="0"/>
              <a:t>Third level</a:t>
            </a:r>
          </a:p>
          <a:p>
            <a:pPr lvl="3"/>
            <a:r>
              <a:rPr lang="hr-HR" noProof="0" smtClean="0"/>
              <a:t>Fourth level</a:t>
            </a:r>
          </a:p>
          <a:p>
            <a:pPr lvl="4"/>
            <a:r>
              <a:rPr lang="hr-HR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5713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688" y="6335713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A07C443-328D-4D24-BD4B-E249725373D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5708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C443-328D-4D24-BD4B-E249725373DA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871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C443-328D-4D24-BD4B-E249725373DA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871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8E341-7DC5-41B1-A484-41905560047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197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97E84-3E25-44A2-A8C5-E2E89F4B4F4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247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0363" y="260350"/>
            <a:ext cx="2182812" cy="5778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25" y="260350"/>
            <a:ext cx="6396038" cy="5778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26313-D06A-4286-AEBD-DB34C093C18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8295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60350"/>
            <a:ext cx="7902575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1925" y="1358900"/>
            <a:ext cx="4289425" cy="4679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1358900"/>
            <a:ext cx="4289425" cy="4679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F37A5-96A2-4AA4-BA98-4B619D331D7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3501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60350"/>
            <a:ext cx="7902575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61925" y="1358900"/>
            <a:ext cx="8731250" cy="467995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hr-H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3EF16-FEF2-4403-9085-5E6A61AA52F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5656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60350"/>
            <a:ext cx="7902575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61925" y="1358900"/>
            <a:ext cx="8731250" cy="46799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hr-H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E7F10-4267-4D9D-8367-3F077F04A87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925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597DE-4300-4473-9F97-50DFC2A43EA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341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F073A-48DE-4603-9031-18E958A76E3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234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25" y="1358900"/>
            <a:ext cx="428942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1358900"/>
            <a:ext cx="428942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6E195-E6FC-4801-973E-8E3124B4307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815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B5CCF-D294-49AD-B14F-5B067A1069E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05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6C31-B243-4B13-991D-04713420E45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30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11976-F1C4-4243-9890-68A1BCE4312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65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DF43-9302-43DE-9380-89E9FE2081A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447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B123B-DAC6-434F-B47B-BE14FAEA52E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09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260350"/>
            <a:ext cx="79025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Eiz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" y="1358900"/>
            <a:ext cx="873125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Click to edit Master text styles</a:t>
            </a:r>
          </a:p>
          <a:p>
            <a:pPr lvl="1"/>
            <a:r>
              <a:rPr lang="hr-HR" altLang="sr-Latn-RS" smtClean="0"/>
              <a:t>Second level</a:t>
            </a:r>
          </a:p>
          <a:p>
            <a:pPr lvl="2"/>
            <a:r>
              <a:rPr lang="hr-HR" altLang="sr-Latn-RS" smtClean="0"/>
              <a:t>Third level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81288" y="6308725"/>
            <a:ext cx="4230687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rgbClr val="3366CC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02463" y="62198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aseline="0">
                <a:latin typeface="+mn-lt"/>
              </a:defRPr>
            </a:lvl1pPr>
          </a:lstStyle>
          <a:p>
            <a:pPr>
              <a:defRPr/>
            </a:pPr>
            <a:fld id="{FD1634CA-90F9-4D8C-BC4B-B8571EB2150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44392" name="Line 8"/>
          <p:cNvSpPr>
            <a:spLocks noChangeShapeType="1"/>
          </p:cNvSpPr>
          <p:nvPr/>
        </p:nvSpPr>
        <p:spPr bwMode="auto">
          <a:xfrm>
            <a:off x="161925" y="1177925"/>
            <a:ext cx="8731250" cy="0"/>
          </a:xfrm>
          <a:prstGeom prst="line">
            <a:avLst/>
          </a:prstGeom>
          <a:noFill/>
          <a:ln w="9525">
            <a:solidFill>
              <a:srgbClr val="043C77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/>
          </a:p>
        </p:txBody>
      </p:sp>
      <p:pic>
        <p:nvPicPr>
          <p:cNvPr id="1032" name="Picture 10" descr="logo-eiz-hrv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237288"/>
            <a:ext cx="1662112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 ftr="0" dt="0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600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20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66CC"/>
        </a:buClr>
        <a:buSzPct val="70000"/>
        <a:buFont typeface="Verdana" pitchFamily="34" charset="0"/>
        <a:buChar char="□"/>
        <a:defRPr sz="2800">
          <a:solidFill>
            <a:srgbClr val="00339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2000">
          <a:solidFill>
            <a:srgbClr val="003399"/>
          </a:solidFill>
          <a:latin typeface="Verdan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Verdan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Verdana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Verdana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Verdana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Wingdings" pitchFamily="2" charset="2"/>
        <a:buChar char="§"/>
        <a:defRPr sz="1600">
          <a:solidFill>
            <a:srgbClr val="003399"/>
          </a:solidFill>
          <a:latin typeface="Verdana" pitchFamily="34" charset="0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200" dirty="0" smtClean="0"/>
              <a:t>EKONOMSK</a:t>
            </a:r>
            <a:r>
              <a:rPr lang="hr-HR" sz="3200" dirty="0" smtClean="0"/>
              <a:t>A</a:t>
            </a:r>
            <a:r>
              <a:rPr lang="en-GB" sz="3200" dirty="0" smtClean="0"/>
              <a:t> ISPLATIVOST </a:t>
            </a:r>
            <a:br>
              <a:rPr lang="en-GB" sz="3200" dirty="0" smtClean="0"/>
            </a:br>
            <a:r>
              <a:rPr lang="en-GB" sz="3200" dirty="0" smtClean="0"/>
              <a:t>KORIŠTENJA RAZDJELNIKA TOPLINE U VIŠESTAMBENIM ZGRADAMA </a:t>
            </a: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en-GB" sz="3200" dirty="0" smtClean="0"/>
              <a:t>U R</a:t>
            </a:r>
            <a:r>
              <a:rPr lang="hr-HR" sz="3200" dirty="0" smtClean="0"/>
              <a:t>EPUBLICI HRVATSKOJ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057672"/>
          </a:xfrm>
        </p:spPr>
        <p:txBody>
          <a:bodyPr/>
          <a:lstStyle/>
          <a:p>
            <a:r>
              <a:rPr lang="hr-HR" dirty="0" smtClean="0"/>
              <a:t>Ekonomski institut, Zagreb</a:t>
            </a:r>
          </a:p>
          <a:p>
            <a:endParaRPr lang="hr-HR" dirty="0" smtClean="0"/>
          </a:p>
          <a:p>
            <a:r>
              <a:rPr lang="hr-HR" dirty="0" smtClean="0"/>
              <a:t>Prezentacija rezultata istraživanja</a:t>
            </a:r>
          </a:p>
          <a:p>
            <a:r>
              <a:rPr lang="hr-HR" dirty="0" smtClean="0"/>
              <a:t>25. travnja 2017.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605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9" y="260350"/>
            <a:ext cx="8479160" cy="936625"/>
          </a:xfrm>
        </p:spPr>
        <p:txBody>
          <a:bodyPr>
            <a:noAutofit/>
          </a:bodyPr>
          <a:lstStyle/>
          <a:p>
            <a:r>
              <a:rPr lang="hr-HR" sz="2800" dirty="0" smtClean="0"/>
              <a:t>Usporedba ušteda nakon ugradnje razdjelnika: Gradovi u Hrvatskoj i odabrane zemlje</a:t>
            </a:r>
            <a:endParaRPr lang="hr-HR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067580"/>
              </p:ext>
            </p:extLst>
          </p:nvPr>
        </p:nvGraphicFramePr>
        <p:xfrm>
          <a:off x="611560" y="1628801"/>
          <a:ext cx="7848872" cy="3675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3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39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92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76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6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583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1151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Grad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Veći uzorak (veljača, 2017.)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Uzorak EIHP (</a:t>
                      </a:r>
                      <a:r>
                        <a:rPr lang="hr-HR" sz="1400" dirty="0" smtClean="0">
                          <a:effectLst/>
                        </a:rPr>
                        <a:t>2016.)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Ekonometrijski model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Zemlje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Uštede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Zagreb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25,8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27,8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23,6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Njemačka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13-25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Osijek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29,8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26,3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34,2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Austrija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10-30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Sisak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29,6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14,0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27,7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Danska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15-17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Rijeka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36,2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28,3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30,2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Švedska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10-25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Velika Gorica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26,2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48,0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22,9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Francuska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Zaprešić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21,5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21,3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35,4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Rusija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23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Samobor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30,4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28,0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34,5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Poljska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8-33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Karlovac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21,2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21,0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55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5" y="260350"/>
            <a:ext cx="8695184" cy="936625"/>
          </a:xfrm>
        </p:spPr>
        <p:txBody>
          <a:bodyPr>
            <a:noAutofit/>
          </a:bodyPr>
          <a:lstStyle/>
          <a:p>
            <a:r>
              <a:rPr lang="hr-HR" sz="2800" dirty="0" smtClean="0"/>
              <a:t>Cijene toplinske energije po gradovima i udio u isporukama</a:t>
            </a:r>
            <a:endParaRPr lang="hr-HR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69115"/>
              </p:ext>
            </p:extLst>
          </p:nvPr>
        </p:nvGraphicFramePr>
        <p:xfrm>
          <a:off x="755575" y="1340768"/>
          <a:ext cx="7776865" cy="433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54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69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035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8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Tarifna stavka snaga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Tarifna stavka energija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Udio u isporukama toplinske energije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703">
                <a:tc>
                  <a:txBody>
                    <a:bodyPr/>
                    <a:lstStyle/>
                    <a:p>
                      <a:endParaRPr lang="hr-HR" sz="1400">
                        <a:effectLst/>
                        <a:latin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HRK/</a:t>
                      </a:r>
                      <a:r>
                        <a:rPr lang="hr-HR" sz="1400" dirty="0" err="1">
                          <a:effectLst/>
                        </a:rPr>
                        <a:t>kWh</a:t>
                      </a:r>
                      <a:r>
                        <a:rPr lang="hr-HR" sz="1400" dirty="0">
                          <a:effectLst/>
                        </a:rPr>
                        <a:t> (ukupna instalirana snaga)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HRK/</a:t>
                      </a:r>
                      <a:r>
                        <a:rPr lang="hr-HR" sz="1400" dirty="0" err="1">
                          <a:effectLst/>
                        </a:rPr>
                        <a:t>kWh</a:t>
                      </a:r>
                      <a:r>
                        <a:rPr lang="hr-HR" sz="1400" dirty="0">
                          <a:effectLst/>
                        </a:rPr>
                        <a:t> (isporučena energija)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Udio u RH (u %)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04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Zagreb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5,75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0,1700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71,0 %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Osijek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8,43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0,1600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7,5 %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Sisak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7,55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0,1800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3,5 %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Velika Gorica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11,15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0,3000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3,7 %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Zaprešić (ZTS)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11,05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0,3000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1,2 %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Samobor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10,97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0,3000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0,8 %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Slavonski Brod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16,80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0,2853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2,5 %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Rijeka, Gornja Vežica, Krnjevo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13,50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0,3272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3,6 %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Karlovac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16,00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0,2864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3,5 %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Vinkovci (ZTS –S103)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19,11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0,3528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0,7 %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Vukovar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14,50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0,3166</a:t>
                      </a:r>
                      <a:endParaRPr lang="hr-HR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</a:rPr>
                        <a:t>1,2 %</a:t>
                      </a:r>
                      <a:endParaRPr lang="hr-HR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17342" marR="173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24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Izračun isplativosti (NSV) - osnovni scenarij</a:t>
            </a:r>
            <a:endParaRPr lang="hr-HR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94854672"/>
              </p:ext>
            </p:extLst>
          </p:nvPr>
        </p:nvGraphicFramePr>
        <p:xfrm>
          <a:off x="899592" y="1621790"/>
          <a:ext cx="7560840" cy="4111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619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Opći primjer NSV kao kombinacije početne specifične potrošnje i ušteda - Zagreb</a:t>
            </a:r>
            <a:endParaRPr lang="hr-H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84168" y="1844824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Minimalni skup opreme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65313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Maksimalni skup opreme</a:t>
            </a:r>
            <a:endParaRPr lang="hr-HR" sz="24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9"/>
            <a:ext cx="532273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32240" y="2708920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Istaknute vrijednosti označavaju minimalnu specifičnu potrošnju prije uvođenja razdjelnika koja uz određenu postotnu razinu ušteda osigurava pozitivnu neto sadašnju vrijednost investicije</a:t>
            </a:r>
            <a:endParaRPr lang="hr-HR" sz="2000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89039"/>
            <a:ext cx="5328592" cy="2448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33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Opći primjer NSV kao kombinacije početne specifične potrošnje i ušteda – Velika Gorica</a:t>
            </a:r>
            <a:endParaRPr lang="hr-H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84168" y="1844824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Minimalni skup opreme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65313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Maksimalni skup opreme</a:t>
            </a: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2708920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Istaknute vrijednosti označavaju minimalnu specifičnu potrošnju prije uvođenja razdjelnika koja uz određenu postotnu razinu ušteda osigurava pozitivnu neto sadašnju vrijednost investicije</a:t>
            </a:r>
            <a:endParaRPr lang="hr-HR" sz="20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1"/>
            <a:ext cx="5472608" cy="23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45023"/>
            <a:ext cx="5472608" cy="2479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99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Opći primjer NSV kao kombinacije početne specifične potrošnje i ušteda – Rijeka</a:t>
            </a:r>
            <a:endParaRPr lang="hr-H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84168" y="1844824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Minimalni skup opreme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65313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Maksimalni skup opreme</a:t>
            </a: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2708920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Istaknute vrijednosti označavaju minimalnu specifičnu potrošnju prije uvođenja razdjelnika koja uz određenu postotnu razinu ušteda osigurava pozitivnu neto sadašnju vrijednost investicije</a:t>
            </a:r>
            <a:endParaRPr lang="hr-HR" sz="20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5328592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61048"/>
            <a:ext cx="525658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432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dirty="0" smtClean="0"/>
              <a:t>Nove smjernica EU: podjela zgrada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12" y="1323429"/>
            <a:ext cx="8800975" cy="48418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hr-HR" sz="1600" dirty="0" smtClean="0"/>
              <a:t>Za </a:t>
            </a:r>
            <a:r>
              <a:rPr lang="hr-HR" sz="1600" dirty="0"/>
              <a:t>ispunjenje zahtjeva Direktive zgrade se mogu podijeliti u tri </a:t>
            </a:r>
            <a:r>
              <a:rPr lang="hr-HR" sz="1600" dirty="0" smtClean="0"/>
              <a:t>kategorije:</a:t>
            </a:r>
          </a:p>
          <a:p>
            <a:pPr marL="0" indent="0">
              <a:buNone/>
              <a:defRPr/>
            </a:pPr>
            <a:endParaRPr lang="hr-HR" sz="1600" dirty="0" smtClean="0"/>
          </a:p>
          <a:p>
            <a:pPr marL="622300" lvl="1" indent="-261938">
              <a:defRPr/>
            </a:pPr>
            <a:r>
              <a:rPr lang="hr-HR" sz="1600" b="1" dirty="0" smtClean="0"/>
              <a:t>1. Razred zgrada u kojima je primjena Direktive tehnički izvodiva i ekonomski opravdana </a:t>
            </a:r>
            <a:r>
              <a:rPr lang="hr-HR" sz="1600" dirty="0" smtClean="0"/>
              <a:t> (engl. </a:t>
            </a:r>
            <a:r>
              <a:rPr lang="hr-HR" sz="1600" i="1" dirty="0" err="1" smtClean="0"/>
              <a:t>viable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building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class</a:t>
            </a:r>
            <a:r>
              <a:rPr lang="hr-HR" sz="1600" dirty="0" smtClean="0"/>
              <a:t>)</a:t>
            </a:r>
          </a:p>
          <a:p>
            <a:pPr marL="895350" lvl="2" indent="-273050">
              <a:defRPr/>
            </a:pPr>
            <a:r>
              <a:rPr lang="hr-HR" dirty="0" smtClean="0"/>
              <a:t>Zgrade u kojima vlasnici postojećih </a:t>
            </a:r>
            <a:r>
              <a:rPr lang="hr-HR" dirty="0" err="1" smtClean="0"/>
              <a:t>višestambenih</a:t>
            </a:r>
            <a:r>
              <a:rPr lang="hr-HR" dirty="0" smtClean="0"/>
              <a:t> zgrada trebaju bezuvjetno instalirati opremu za individualizirano mjerenje potrošnje energije za grijanje u zgradi.</a:t>
            </a:r>
          </a:p>
          <a:p>
            <a:pPr marL="622300" lvl="2" indent="0">
              <a:buNone/>
              <a:defRPr/>
            </a:pPr>
            <a:endParaRPr lang="hr-HR" dirty="0" smtClean="0"/>
          </a:p>
          <a:p>
            <a:pPr marL="622300" lvl="1" indent="-261938">
              <a:defRPr/>
            </a:pPr>
            <a:r>
              <a:rPr lang="hr-HR" sz="1600" b="1" dirty="0" smtClean="0"/>
              <a:t>2. Razred zgrada s otvorenom mogućnošću primjene Direktive </a:t>
            </a:r>
            <a:r>
              <a:rPr lang="hr-HR" sz="1600" dirty="0" smtClean="0"/>
              <a:t>(</a:t>
            </a:r>
            <a:r>
              <a:rPr lang="hr-HR" sz="1600" i="1" dirty="0" err="1" smtClean="0"/>
              <a:t>open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building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class</a:t>
            </a:r>
            <a:r>
              <a:rPr lang="hr-HR" sz="1600" dirty="0" smtClean="0"/>
              <a:t>) </a:t>
            </a:r>
          </a:p>
          <a:p>
            <a:pPr marL="895350" lvl="2" indent="-273050">
              <a:defRPr/>
            </a:pPr>
            <a:r>
              <a:rPr lang="hr-HR" dirty="0" smtClean="0"/>
              <a:t>Zgrade u kojima su vlasnici postojećih </a:t>
            </a:r>
            <a:r>
              <a:rPr lang="hr-HR" dirty="0" err="1" smtClean="0"/>
              <a:t>višestambenih</a:t>
            </a:r>
            <a:r>
              <a:rPr lang="hr-HR" dirty="0" smtClean="0"/>
              <a:t> zgrada dužni instalirati opremu za individualizirano mjerenje potrošnje energije za grijanje u zgradi, ali samo onda kada je to tehnički izvedivo i financijski isplativo. Ovaj pristup podrazumijeva potrebu provođenja procjene tehničke izvedivosti i financijske isplativosti za svaku zgradu.</a:t>
            </a:r>
          </a:p>
          <a:p>
            <a:pPr marL="622300" lvl="2" indent="0">
              <a:buNone/>
              <a:defRPr/>
            </a:pPr>
            <a:endParaRPr lang="hr-HR" dirty="0" smtClean="0"/>
          </a:p>
          <a:p>
            <a:pPr marL="622300" lvl="1" indent="-261938">
              <a:defRPr/>
            </a:pPr>
            <a:r>
              <a:rPr lang="hr-HR" sz="1600" b="1" dirty="0" smtClean="0"/>
              <a:t>3. Razred zgrada koje su izuzete od primjene Direktive  </a:t>
            </a:r>
            <a:r>
              <a:rPr lang="hr-HR" sz="1600" dirty="0"/>
              <a:t>(</a:t>
            </a:r>
            <a:r>
              <a:rPr lang="hr-HR" sz="1600" i="1" dirty="0" err="1" smtClean="0"/>
              <a:t>exempted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building</a:t>
            </a:r>
            <a:r>
              <a:rPr lang="hr-HR" sz="1600" i="1" dirty="0" smtClean="0"/>
              <a:t> </a:t>
            </a:r>
            <a:r>
              <a:rPr lang="hr-HR" sz="1600" i="1" dirty="0" err="1" smtClean="0"/>
              <a:t>class</a:t>
            </a:r>
            <a:r>
              <a:rPr lang="hr-HR" sz="1600" dirty="0" smtClean="0"/>
              <a:t>)</a:t>
            </a:r>
          </a:p>
          <a:p>
            <a:pPr marL="895350" lvl="2" indent="-273050">
              <a:tabLst>
                <a:tab pos="622300" algn="l"/>
              </a:tabLst>
              <a:defRPr/>
            </a:pPr>
            <a:r>
              <a:rPr lang="hr-HR" dirty="0" smtClean="0"/>
              <a:t>Zgrade </a:t>
            </a:r>
            <a:r>
              <a:rPr lang="hr-HR" dirty="0"/>
              <a:t>za koje </a:t>
            </a:r>
            <a:r>
              <a:rPr lang="hr-HR" dirty="0" smtClean="0"/>
              <a:t>vlasnici </a:t>
            </a:r>
            <a:r>
              <a:rPr lang="hr-HR" dirty="0"/>
              <a:t>zgrada nisu dužni ugraditi opremu za individualizirano mjerenje potrošnje energije za </a:t>
            </a:r>
            <a:r>
              <a:rPr lang="hr-HR" dirty="0" smtClean="0"/>
              <a:t>grijanje u z gradi. </a:t>
            </a:r>
          </a:p>
          <a:p>
            <a:pPr>
              <a:defRPr/>
            </a:pPr>
            <a:endParaRPr lang="hr-HR" sz="1600" dirty="0" smtClean="0"/>
          </a:p>
          <a:p>
            <a:pPr marL="622300" lvl="2" indent="0">
              <a:buNone/>
              <a:tabLst>
                <a:tab pos="622300" algn="l"/>
              </a:tabLst>
              <a:defRPr/>
            </a:pPr>
            <a:endParaRPr lang="hr-HR" dirty="0" smtClean="0"/>
          </a:p>
          <a:p>
            <a:pPr>
              <a:defRPr/>
            </a:pPr>
            <a:endParaRPr lang="hr-HR" sz="1600" dirty="0"/>
          </a:p>
          <a:p>
            <a:pPr>
              <a:defRPr/>
            </a:pPr>
            <a:endParaRPr lang="hr-HR" sz="1600" dirty="0" smtClean="0"/>
          </a:p>
          <a:p>
            <a:pPr>
              <a:defRPr/>
            </a:pPr>
            <a:endParaRPr lang="hr-HR" sz="1600" dirty="0"/>
          </a:p>
          <a:p>
            <a:pPr>
              <a:defRPr/>
            </a:pPr>
            <a:endParaRPr lang="hr-HR" sz="1600" dirty="0" smtClean="0"/>
          </a:p>
          <a:p>
            <a:pPr>
              <a:defRPr/>
            </a:pPr>
            <a:endParaRPr lang="hr-HR" sz="1600" dirty="0"/>
          </a:p>
          <a:p>
            <a:pPr>
              <a:defRPr/>
            </a:pPr>
            <a:endParaRPr lang="hr-HR" sz="1600" dirty="0" smtClean="0"/>
          </a:p>
          <a:p>
            <a:pPr>
              <a:defRPr/>
            </a:pPr>
            <a:endParaRPr lang="hr-HR" sz="1600" dirty="0"/>
          </a:p>
          <a:p>
            <a:pPr>
              <a:defRPr/>
            </a:pPr>
            <a:endParaRPr lang="hr-HR" sz="1600" dirty="0" smtClean="0"/>
          </a:p>
          <a:p>
            <a:pPr>
              <a:defRPr/>
            </a:pPr>
            <a:endParaRPr lang="hr-HR" sz="1600" dirty="0"/>
          </a:p>
          <a:p>
            <a:pPr>
              <a:defRPr/>
            </a:pPr>
            <a:endParaRPr lang="hr-HR" sz="1600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hr-HR" sz="1600" dirty="0" smtClean="0"/>
          </a:p>
          <a:p>
            <a:pPr>
              <a:defRPr/>
            </a:pPr>
            <a:endParaRPr lang="hr-HR" sz="1600" dirty="0"/>
          </a:p>
        </p:txBody>
      </p:sp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fld id="{FB16F306-B367-47A2-A842-7BDFB7BACEC5}" type="slidenum">
              <a:rPr lang="hr-HR" altLang="sr-Latn-RS" sz="1100" smtClean="0">
                <a:latin typeface="Cambria" pitchFamily="18" charset="0"/>
              </a:rPr>
              <a:pPr/>
              <a:t>16</a:t>
            </a:fld>
            <a:endParaRPr lang="hr-HR" altLang="sr-Latn-RS" sz="11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dirty="0" smtClean="0"/>
              <a:t>Zaključci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13" y="1323429"/>
            <a:ext cx="8731250" cy="4841875"/>
          </a:xfrm>
        </p:spPr>
        <p:txBody>
          <a:bodyPr/>
          <a:lstStyle/>
          <a:p>
            <a:pPr>
              <a:defRPr/>
            </a:pPr>
            <a:r>
              <a:rPr lang="hr-HR" sz="1600" dirty="0" smtClean="0"/>
              <a:t>Uvođenje razdjelnika rezultiralo je relativno visokim uštedama: 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61950" algn="l"/>
              </a:tabLst>
              <a:defRPr/>
            </a:pPr>
            <a:r>
              <a:rPr lang="hr-HR" sz="1600" u="sng" dirty="0" smtClean="0"/>
              <a:t>ovisno o metodologiji procjene prosječno oko 25%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61950" algn="l"/>
              </a:tabLst>
              <a:defRPr/>
            </a:pPr>
            <a:r>
              <a:rPr lang="hr-HR" sz="1600" u="sng" dirty="0" smtClean="0"/>
              <a:t>većina gradova u rasponu od 20% do 30%</a:t>
            </a:r>
          </a:p>
          <a:p>
            <a:pPr marL="457200" lvl="1" indent="0">
              <a:buNone/>
              <a:tabLst>
                <a:tab pos="361950" algn="l"/>
              </a:tabLst>
              <a:defRPr/>
            </a:pPr>
            <a:endParaRPr lang="hr-HR" sz="1600" u="sng" dirty="0" smtClean="0"/>
          </a:p>
          <a:p>
            <a:pPr>
              <a:defRPr/>
            </a:pPr>
            <a:r>
              <a:rPr lang="hr-HR" sz="1600" dirty="0" smtClean="0"/>
              <a:t>Visoke prosječne uštede uglavnom doprinose pozitivnoj neto sadašnjoj vrijednosti u gradovima Kontinentalne Hrvatske s relativno visokom početnom specifičnom potrošnjom i višom razinom cijena toplinske energije (Velika Gorica, Samobor), te u Rijeci koja ima višu razinu cijena, ali i nižu početnu razinu potrošnje</a:t>
            </a:r>
          </a:p>
          <a:p>
            <a:pPr marL="0" indent="0">
              <a:buNone/>
              <a:defRPr/>
            </a:pPr>
            <a:endParaRPr lang="hr-HR" sz="1600" dirty="0" smtClean="0"/>
          </a:p>
          <a:p>
            <a:pPr>
              <a:defRPr/>
            </a:pPr>
            <a:r>
              <a:rPr lang="hr-HR" sz="1600" dirty="0"/>
              <a:t>Gradovi Kontinentalne Hrvatske </a:t>
            </a:r>
            <a:r>
              <a:rPr lang="hr-HR" sz="1600" dirty="0" smtClean="0"/>
              <a:t>s </a:t>
            </a:r>
            <a:r>
              <a:rPr lang="hr-HR" sz="1600" dirty="0"/>
              <a:t>niskom cijenom toplinske energije (Zagreb, Osijek, </a:t>
            </a:r>
            <a:r>
              <a:rPr lang="hr-HR" sz="1600" dirty="0" smtClean="0"/>
              <a:t>Sisak – oko 80% isporuka toplinske energije) </a:t>
            </a:r>
            <a:r>
              <a:rPr lang="hr-HR" sz="1600" dirty="0"/>
              <a:t>niti uz ostvarene uštede veće od 30% ne mogu ostvariti isplativost investicije uz nabavku maksimalnog skupa opreme, osim ako se ne radi o korisnicima toplinske energije </a:t>
            </a:r>
            <a:r>
              <a:rPr lang="hr-HR" sz="1600" dirty="0" smtClean="0"/>
              <a:t>s </a:t>
            </a:r>
            <a:r>
              <a:rPr lang="hr-HR" sz="1600" dirty="0"/>
              <a:t>vrlo visokom specifičnom </a:t>
            </a:r>
            <a:r>
              <a:rPr lang="hr-HR" sz="1600" dirty="0" smtClean="0"/>
              <a:t>potrošnjom</a:t>
            </a:r>
          </a:p>
          <a:p>
            <a:pPr marL="0" indent="0">
              <a:buNone/>
              <a:defRPr/>
            </a:pPr>
            <a:endParaRPr lang="hr-HR" sz="1600" dirty="0"/>
          </a:p>
          <a:p>
            <a:pPr>
              <a:defRPr/>
            </a:pPr>
            <a:r>
              <a:rPr lang="hr-HR" sz="1600" dirty="0" smtClean="0"/>
              <a:t>Racionalizacija </a:t>
            </a:r>
            <a:r>
              <a:rPr lang="hr-HR" sz="1600" dirty="0"/>
              <a:t>potrošnje toplinske energije na razini cjelokupnog </a:t>
            </a:r>
            <a:r>
              <a:rPr lang="hr-HR" sz="1600" dirty="0" smtClean="0"/>
              <a:t>toplinskog sustava </a:t>
            </a:r>
            <a:r>
              <a:rPr lang="hr-HR" sz="1600" dirty="0"/>
              <a:t>koji obuhvaća proizvodnju, distribuciju i </a:t>
            </a:r>
            <a:r>
              <a:rPr lang="hr-HR" sz="1600" dirty="0" smtClean="0"/>
              <a:t>potrošnju, </a:t>
            </a:r>
            <a:r>
              <a:rPr lang="hr-HR" sz="1600" dirty="0"/>
              <a:t>a ne samo </a:t>
            </a:r>
            <a:r>
              <a:rPr lang="hr-HR" sz="1600" dirty="0" smtClean="0"/>
              <a:t>zahtjev za krajnje </a:t>
            </a:r>
            <a:r>
              <a:rPr lang="hr-HR" sz="1600" dirty="0"/>
              <a:t>korisnike</a:t>
            </a:r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 smtClean="0"/>
          </a:p>
          <a:p>
            <a:pPr>
              <a:defRPr/>
            </a:pPr>
            <a:endParaRPr lang="hr-HR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1pPr>
            <a:lvl2pPr marL="742950" indent="-28575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2pPr>
            <a:lvl3pPr marL="11430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3pPr>
            <a:lvl4pPr marL="16002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4pPr>
            <a:lvl5pPr marL="2057400" indent="-228600" eaLnBrk="0" hangingPunct="0">
              <a:defRPr sz="2000">
                <a:solidFill>
                  <a:srgbClr val="003399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CC"/>
              </a:buClr>
              <a:buFont typeface="Wingdings" pitchFamily="2" charset="2"/>
              <a:defRPr sz="2000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fld id="{6A059DCC-2AE5-4D19-851B-F89A2A6A9BD2}" type="slidenum">
              <a:rPr lang="hr-HR" altLang="sr-Latn-RS" sz="1100" smtClean="0">
                <a:latin typeface="Cambria" pitchFamily="18" charset="0"/>
              </a:rPr>
              <a:pPr/>
              <a:t>17</a:t>
            </a:fld>
            <a:endParaRPr lang="hr-HR" altLang="sr-Latn-RS" sz="110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59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Projektni zadatak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Provesti studiju ekonomske isplativosti investicije u sustav individualnog mjerenja potrošnje i naplate toplinske energije: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hr-HR" sz="18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800" dirty="0" smtClean="0"/>
              <a:t>Ocijeniti uštede temeljem uzorka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800" dirty="0" smtClean="0"/>
              <a:t>Ocijeniti početnu potrošnju toplinske energije prije uvođenja razdjelnika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800" dirty="0" smtClean="0"/>
              <a:t>Ocijeniti vrijednost potrebne investicije za uvođenje razdjelnika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800" dirty="0" smtClean="0"/>
              <a:t>Provesti analizu isplativosti:</a:t>
            </a:r>
          </a:p>
          <a:p>
            <a:pPr lvl="2"/>
            <a:r>
              <a:rPr lang="hr-HR" dirty="0" smtClean="0"/>
              <a:t>Neto sadašnja vrijednost</a:t>
            </a:r>
          </a:p>
          <a:p>
            <a:pPr lvl="2"/>
            <a:r>
              <a:rPr lang="hr-HR" dirty="0" smtClean="0"/>
              <a:t>Razdoblje povrata investicije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r-HR" sz="1800" dirty="0" smtClean="0"/>
              <a:t>Usporediti isplativost temeljem osnovnog i alternativnih scenarija</a:t>
            </a:r>
          </a:p>
          <a:p>
            <a:pPr marL="457200" lvl="1" indent="0">
              <a:buNone/>
            </a:pPr>
            <a:endParaRPr lang="hr-HR" dirty="0"/>
          </a:p>
          <a:p>
            <a:pPr marL="457200" lvl="1" indent="0">
              <a:buNone/>
            </a:pPr>
            <a:r>
              <a:rPr lang="hr-HR" sz="2400" b="1" dirty="0" smtClean="0"/>
              <a:t>Uzorak: 276 </a:t>
            </a:r>
            <a:r>
              <a:rPr lang="hr-HR" sz="2400" b="1" dirty="0"/>
              <a:t>zgrada s oko 22.500 krajnjih </a:t>
            </a:r>
            <a:r>
              <a:rPr lang="hr-HR" sz="2400" b="1" dirty="0" smtClean="0"/>
              <a:t>korisnika</a:t>
            </a:r>
            <a:endParaRPr lang="hr-HR" sz="2400" b="1" dirty="0"/>
          </a:p>
          <a:p>
            <a:pPr lvl="1"/>
            <a:endParaRPr lang="hr-HR" dirty="0" smtClean="0"/>
          </a:p>
          <a:p>
            <a:pPr lvl="1"/>
            <a:endParaRPr lang="hr-H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386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Metodologija određivanja ostvarenih ušteda na temelju uzorka: Osnovni scenarij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25" y="1413346"/>
            <a:ext cx="8731250" cy="4679950"/>
          </a:xfrm>
        </p:spPr>
        <p:txBody>
          <a:bodyPr/>
          <a:lstStyle/>
          <a:p>
            <a:pPr marL="514350" indent="-514350">
              <a:spcAft>
                <a:spcPts val="600"/>
              </a:spcAft>
              <a:buAutoNum type="arabicParenR"/>
            </a:pPr>
            <a:r>
              <a:rPr lang="hr-HR" sz="1800" dirty="0"/>
              <a:t>Na osnovu podatka od DHMZ-a za dnevne temperature određeni su stupanj dani grijanja (SDG) za svaki promatrani grad i analiziranu sezonu grijanja</a:t>
            </a:r>
          </a:p>
          <a:p>
            <a:pPr marL="514350" indent="-514350">
              <a:spcAft>
                <a:spcPts val="600"/>
              </a:spcAft>
              <a:buAutoNum type="arabicParenR"/>
            </a:pPr>
            <a:r>
              <a:rPr lang="hr-HR" sz="1800" dirty="0"/>
              <a:t>Na temelju dostavljenih podataka </a:t>
            </a:r>
            <a:r>
              <a:rPr lang="hr-HR" sz="1800" dirty="0" err="1"/>
              <a:t>toplinarskih</a:t>
            </a:r>
            <a:r>
              <a:rPr lang="hr-HR" sz="1800" dirty="0"/>
              <a:t> tvrtki izračunata mjesečna potrošnja toplinske energije za grijanje i zagrijavanje tople vode</a:t>
            </a:r>
          </a:p>
          <a:p>
            <a:pPr marL="514350" indent="-514350">
              <a:spcAft>
                <a:spcPts val="600"/>
              </a:spcAft>
              <a:buAutoNum type="arabicParenR"/>
            </a:pPr>
            <a:r>
              <a:rPr lang="hr-HR" sz="1800" dirty="0"/>
              <a:t>Izračunata je normirana potrošnja toplinske energije (kWh/SDG) za svaki stan za period prije i nakon ugradnje razdjelnika (na mjesečnoj bazi)</a:t>
            </a:r>
          </a:p>
          <a:p>
            <a:pPr marL="514350" indent="-514350">
              <a:spcAft>
                <a:spcPts val="600"/>
              </a:spcAft>
              <a:buAutoNum type="arabicParenR"/>
            </a:pPr>
            <a:r>
              <a:rPr lang="hr-HR" sz="1800" dirty="0" smtClean="0"/>
              <a:t>Ušteda je izračunata na temelju normiranih vrijednosti potrošnje toplinske energije prije i poslije ugradnje razdjelnika (vremenski period i vanjski uvjeti su uključeni u analizu)</a:t>
            </a:r>
            <a:endParaRPr lang="hr-HR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23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Stupanj dan grijanja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1" y="1434308"/>
            <a:ext cx="2088232" cy="3722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400" b="1" dirty="0" smtClean="0"/>
              <a:t>Stupanj dan grijanja </a:t>
            </a:r>
            <a:r>
              <a:rPr lang="hr-HR" sz="1400" dirty="0" smtClean="0"/>
              <a:t>je veličina kojom se izražava godišnja potreba za energijom za grijanje, a računa se kao umnožak broja dana grijanja s temperaturnom razlikom između dogovorene srednje unutarnje temperature zraka (najčešće 20°C – ovisi o namjeni prostora) i temperature vanjskog zraka pri čemu se u račun uzimaju samo oni dani u sezoni grijanja kod kojih je temperatura zraka niža od 12°C (dogovor).</a:t>
            </a:r>
            <a:endParaRPr lang="hr-HR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658"/>
          <a:stretch/>
        </p:blipFill>
        <p:spPr>
          <a:xfrm>
            <a:off x="2374715" y="1434308"/>
            <a:ext cx="6733789" cy="4947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0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Prosječna ušteda toplinske energije nakon ugradnje razdjelnika</a:t>
            </a:r>
            <a:endParaRPr lang="en-GB" sz="2800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6952294" cy="4720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470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Distribucija ušteda (primjer Zagreb i Rijeka)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924944"/>
            <a:ext cx="3885942" cy="28390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0" y="1772816"/>
            <a:ext cx="3514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Zagreb, uzorak  od 13.405 stana </a:t>
            </a:r>
          </a:p>
          <a:p>
            <a:r>
              <a:rPr lang="hr-HR" sz="2400" dirty="0" smtClean="0"/>
              <a:t>(16% stanova s većom potrošnjom) </a:t>
            </a:r>
            <a:endParaRPr lang="en-GB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2852936"/>
            <a:ext cx="4529690" cy="28970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16016" y="1772816"/>
            <a:ext cx="3514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Rijeka, uzorak  od 1.081 stana</a:t>
            </a:r>
          </a:p>
          <a:p>
            <a:r>
              <a:rPr lang="hr-HR" sz="2400" dirty="0" smtClean="0"/>
              <a:t>(12% stanova s većom potrošnjom)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9586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Distribucija ušteda (primjer Osijek i Karlovac)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1628800"/>
            <a:ext cx="3514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Osijek, uzorak  od 997 stana</a:t>
            </a:r>
          </a:p>
          <a:p>
            <a:r>
              <a:rPr lang="hr-HR" sz="2400" dirty="0" smtClean="0"/>
              <a:t>(17% stanova s većom potrošnjom) 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1628800"/>
            <a:ext cx="3514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Karlovac, uzorak  od 1291 stana</a:t>
            </a:r>
          </a:p>
          <a:p>
            <a:r>
              <a:rPr lang="hr-HR" sz="2400" dirty="0" smtClean="0"/>
              <a:t>(</a:t>
            </a:r>
            <a:r>
              <a:rPr lang="hr-HR" sz="2400" dirty="0" smtClean="0">
                <a:solidFill>
                  <a:srgbClr val="FF0000"/>
                </a:solidFill>
              </a:rPr>
              <a:t>25% </a:t>
            </a:r>
            <a:r>
              <a:rPr lang="hr-HR" sz="2400" dirty="0" smtClean="0"/>
              <a:t>stanova s većom potrošnjom) 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708920"/>
            <a:ext cx="4209218" cy="28784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708920"/>
            <a:ext cx="4077477" cy="287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9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Troškovnik ugradnje sustava za procjenu individualne potrošnje toplinske energije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988251"/>
              </p:ext>
            </p:extLst>
          </p:nvPr>
        </p:nvGraphicFramePr>
        <p:xfrm>
          <a:off x="107504" y="1446002"/>
          <a:ext cx="8874699" cy="4503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2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11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63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37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3462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86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2628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219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299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055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7596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418195">
                <a:tc gridSpan="1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u="none" strike="noStrike" noProof="0" dirty="0" smtClean="0">
                          <a:effectLst/>
                          <a:latin typeface="+mn-lt"/>
                        </a:rPr>
                        <a:t>Troškovnik maksimum </a:t>
                      </a:r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hr-HR" sz="1700" u="none" strike="noStrike" baseline="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76,58</a:t>
                      </a:r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 HRK po m</a:t>
                      </a:r>
                      <a:r>
                        <a:rPr lang="hr-HR" sz="1500" u="none" strike="noStrike" baseline="30000" noProof="0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)</a:t>
                      </a:r>
                      <a:endParaRPr lang="hr-HR" sz="1500" b="0" i="0" u="none" strike="noStrike" baseline="0" noProof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168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Troškovnik minimum (</a:t>
                      </a:r>
                      <a:r>
                        <a:rPr lang="hr-HR" sz="1700" u="none" strike="noStrike" baseline="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54,10</a:t>
                      </a:r>
                      <a:r>
                        <a:rPr lang="hr-HR" sz="1700" u="none" strike="noStrike" baseline="0" noProof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HRK po m</a:t>
                      </a:r>
                      <a:r>
                        <a:rPr lang="hr-HR" sz="1500" u="none" strike="noStrike" baseline="30000" noProof="0" dirty="0" smtClean="0">
                          <a:effectLst/>
                          <a:latin typeface="+mn-lt"/>
                        </a:rPr>
                        <a:t>2</a:t>
                      </a:r>
                      <a:r>
                        <a:rPr lang="hr-HR" sz="1500" u="none" strike="noStrike" baseline="0" noProof="0" dirty="0" smtClean="0">
                          <a:effectLst/>
                          <a:latin typeface="+mn-lt"/>
                        </a:rPr>
                        <a:t>)</a:t>
                      </a:r>
                      <a:endParaRPr lang="hr-HR" sz="1500" b="0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265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Elektronski razdjelnik 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prema normi EN834:3002. Ugradnja razdjelnika sa nosećom pločicom i priborom prema jednom radijatoru. Programiranje i puštanje u rad uključeno u cijenu uređaja.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Termostatski ventil 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(tip kao </a:t>
                      </a:r>
                      <a:r>
                        <a:rPr lang="hr-HR" sz="1000" u="none" strike="noStrike" noProof="0" dirty="0" err="1" smtClean="0">
                          <a:effectLst/>
                          <a:latin typeface="+mn-lt"/>
                        </a:rPr>
                        <a:t>Danfoss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RA-N)  - ravni ili  kutni ventil 1/2" ili 3/8", uključivo termostatska glava (tip kao RAS-C2) . U cijenu uključena ugradnja ventila bez dodatnog zavarivanja  uz demontažu postojećeg ventila uključivo sitni potrošni materijal.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Termostatski ventil 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s diferencijalnom regulacijom tlaka (tip kao </a:t>
                      </a:r>
                      <a:r>
                        <a:rPr lang="hr-HR" sz="1000" u="none" strike="noStrike" noProof="0" dirty="0" err="1" smtClean="0">
                          <a:effectLst/>
                          <a:latin typeface="+mn-lt"/>
                        </a:rPr>
                        <a:t>Danfoss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RA-DV)  - ravni ili  kutni ventil 1/2" ili 3/8", uključivo termostatska glava (tip kao RAS-C2). U cijenu uključena ugradnja ventila bez dodatnog zavarivanja  uz demontažu postojećeg ventila uključivo sitni potrošni materijal.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Prigušnica radijatora 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(opcija). U cijenu uključena ugradnja.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Centralni sustav daljinskog očitanja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Granski balans ventil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i diferencijalni regulator tlaka (tip kao </a:t>
                      </a:r>
                      <a:r>
                        <a:rPr lang="hr-HR" sz="1000" u="none" strike="noStrike" noProof="0" dirty="0" err="1" smtClean="0">
                          <a:effectLst/>
                          <a:latin typeface="+mn-lt"/>
                        </a:rPr>
                        <a:t>Danfoss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ASV-BD).  U cijenu uključena ugradnja.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Odmuljivač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za permanentno odmuljivanje i ispiranje sustava grijanja od protočnog mulja i nečistoće do razine od 0,05 mikrona kao zaštita ugrađenim ventilima i opremi. U cijenu uključena ugradnja.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Pumpa</a:t>
                      </a:r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 s promjenjivom brzinom vrtnje. U cijenu uključena ugradnja.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Uređaj za regulaciju polazne temp. vode u sustav grijanja</a:t>
                      </a:r>
                      <a:endParaRPr lang="hr-HR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Izrada elaborata za zamjenu pumpe.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noProof="0" dirty="0" smtClean="0">
                          <a:effectLst/>
                          <a:latin typeface="+mn-lt"/>
                        </a:rPr>
                        <a:t>Izrada projekta hidrauličkog uravnoteženja instalacije grijanja. </a:t>
                      </a:r>
                      <a:endParaRPr lang="hr-H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07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+mn-lt"/>
                        </a:rPr>
                        <a:t>290.00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+mn-lt"/>
                        </a:rPr>
                        <a:t>238.00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350.00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+mn-lt"/>
                        </a:rPr>
                        <a:t>100.00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+mn-lt"/>
                        </a:rPr>
                        <a:t>7 500.00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+mn-lt"/>
                        </a:rPr>
                        <a:t>2 450.00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10 000.00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12 500.00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10 000.00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3 000.00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>
                          <a:effectLst/>
                          <a:latin typeface="+mn-lt"/>
                        </a:rPr>
                        <a:t>7 500.00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51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Specifična potrošnja toplinske energije u kWh/m</a:t>
            </a:r>
            <a:r>
              <a:rPr lang="hr-HR" sz="2800" baseline="30000" dirty="0" smtClean="0"/>
              <a:t>2</a:t>
            </a:r>
            <a:endParaRPr lang="en-GB" sz="2800" baseline="300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22101"/>
            <a:ext cx="6624736" cy="459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8234201"/>
      </p:ext>
    </p:extLst>
  </p:cSld>
  <p:clrMapOvr>
    <a:masterClrMapping/>
  </p:clrMapOvr>
</p:sld>
</file>

<file path=ppt/theme/theme1.xml><?xml version="1.0" encoding="utf-8"?>
<a:theme xmlns:a="http://schemas.openxmlformats.org/drawingml/2006/main" name="eiz">
  <a:themeElements>
    <a:clrScheme name="prezentacija mjere_EIZ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B2B2B2"/>
      </a:folHlink>
    </a:clrScheme>
    <a:fontScheme name="prezentacija mjere_EI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600" b="0" i="0" u="none" strike="noStrike" cap="none" normalizeH="0" baseline="-25000" smtClean="0">
            <a:ln>
              <a:noFill/>
            </a:ln>
            <a:solidFill>
              <a:srgbClr val="003399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600" b="0" i="0" u="none" strike="noStrike" cap="none" normalizeH="0" baseline="-25000" smtClean="0">
            <a:ln>
              <a:noFill/>
            </a:ln>
            <a:solidFill>
              <a:srgbClr val="003399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prezentacija mjere_EI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 mjere_EIZ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 mjere_EIZ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eiz</Template>
  <TotalTime>1628</TotalTime>
  <Words>1217</Words>
  <Application>Microsoft Office PowerPoint</Application>
  <PresentationFormat>On-screen Show (4:3)</PresentationFormat>
  <Paragraphs>235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eiz</vt:lpstr>
      <vt:lpstr>EKONOMSKA ISPLATIVOST  KORIŠTENJA RAZDJELNIKA TOPLINE U VIŠESTAMBENIM ZGRADAMA  U REPUBLICI HRVATSKOJ</vt:lpstr>
      <vt:lpstr>Projektni zadatak</vt:lpstr>
      <vt:lpstr>Metodologija određivanja ostvarenih ušteda na temelju uzorka: Osnovni scenarij</vt:lpstr>
      <vt:lpstr>Stupanj dan grijanja </vt:lpstr>
      <vt:lpstr>Prosječna ušteda toplinske energije nakon ugradnje razdjelnika</vt:lpstr>
      <vt:lpstr>Distribucija ušteda (primjer Zagreb i Rijeka)</vt:lpstr>
      <vt:lpstr>Distribucija ušteda (primjer Osijek i Karlovac)</vt:lpstr>
      <vt:lpstr>Troškovnik ugradnje sustava za procjenu individualne potrošnje toplinske energije</vt:lpstr>
      <vt:lpstr>Specifična potrošnja toplinske energije u kWh/m2</vt:lpstr>
      <vt:lpstr>Usporedba ušteda nakon ugradnje razdjelnika: Gradovi u Hrvatskoj i odabrane zemlje</vt:lpstr>
      <vt:lpstr>Cijene toplinske energije po gradovima i udio u isporukama</vt:lpstr>
      <vt:lpstr>Izračun isplativosti (NSV) - osnovni scenarij</vt:lpstr>
      <vt:lpstr>Opći primjer NSV kao kombinacije početne specifične potrošnje i ušteda - Zagreb</vt:lpstr>
      <vt:lpstr>Opći primjer NSV kao kombinacije početne specifične potrošnje i ušteda – Velika Gorica</vt:lpstr>
      <vt:lpstr>Opći primjer NSV kao kombinacije početne specifične potrošnje i ušteda – Rijeka</vt:lpstr>
      <vt:lpstr>Nove smjernica EU: podjela zgrada</vt:lpstr>
      <vt:lpstr>Zaključci</vt:lpstr>
    </vt:vector>
  </TitlesOfParts>
  <Company>eiz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izerec</dc:creator>
  <cp:lastModifiedBy>MIKULIC</cp:lastModifiedBy>
  <cp:revision>60</cp:revision>
  <cp:lastPrinted>2017-03-14T12:24:33Z</cp:lastPrinted>
  <dcterms:created xsi:type="dcterms:W3CDTF">2011-05-12T13:17:28Z</dcterms:created>
  <dcterms:modified xsi:type="dcterms:W3CDTF">2017-04-25T05:19:34Z</dcterms:modified>
</cp:coreProperties>
</file>